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4"/>
  </p:notesMasterIdLst>
  <p:sldIdLst>
    <p:sldId id="256" r:id="rId2"/>
    <p:sldId id="276" r:id="rId3"/>
    <p:sldId id="289" r:id="rId4"/>
    <p:sldId id="278" r:id="rId5"/>
    <p:sldId id="280" r:id="rId6"/>
    <p:sldId id="281" r:id="rId7"/>
    <p:sldId id="283" r:id="rId8"/>
    <p:sldId id="284" r:id="rId9"/>
    <p:sldId id="285" r:id="rId10"/>
    <p:sldId id="286" r:id="rId11"/>
    <p:sldId id="287" r:id="rId12"/>
    <p:sldId id="288" r:id="rId13"/>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a M. Suidan" initials="TM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26" autoAdjust="0"/>
    <p:restoredTop sz="65255" autoAdjust="0"/>
  </p:normalViewPr>
  <p:slideViewPr>
    <p:cSldViewPr>
      <p:cViewPr varScale="1">
        <p:scale>
          <a:sx n="103" d="100"/>
          <a:sy n="103" d="100"/>
        </p:scale>
        <p:origin x="1398" y="96"/>
      </p:cViewPr>
      <p:guideLst>
        <p:guide orient="horz" pos="180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notesViewPr>
    <p:cSldViewPr>
      <p:cViewPr varScale="1">
        <p:scale>
          <a:sx n="69" d="100"/>
          <a:sy n="69" d="100"/>
        </p:scale>
        <p:origin x="210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E:\Docs\GT2\6440\Git\FHIRed_Up\Team%20Deliverable%203\Gantt%20chart%20for%20p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865992026985587E-2"/>
          <c:y val="3.0128731854286498E-2"/>
          <c:w val="0.96626801594602885"/>
          <c:h val="0.79717432609337968"/>
        </c:manualLayout>
      </c:layout>
      <c:scatterChart>
        <c:scatterStyle val="lineMarker"/>
        <c:varyColors val="0"/>
        <c:ser>
          <c:idx val="0"/>
          <c:order val="0"/>
          <c:tx>
            <c:strRef>
              <c:f>Sheet1!$A$4</c:f>
              <c:strCache>
                <c:ptCount val="1"/>
                <c:pt idx="0">
                  <c:v>   Scope</c:v>
                </c:pt>
              </c:strCache>
            </c:strRef>
          </c:tx>
          <c:spPr>
            <a:ln w="50800">
              <a:solidFill>
                <a:srgbClr val="7030A0"/>
              </a:solidFill>
            </a:ln>
          </c:spPr>
          <c:marker>
            <c:symbol val="none"/>
          </c:marker>
          <c:dLbls>
            <c:dLbl>
              <c:idx val="0"/>
              <c:layout/>
              <c:tx>
                <c:rich>
                  <a:bodyPr/>
                  <a:lstStyle/>
                  <a:p>
                    <a:r>
                      <a:rPr lang="en-US"/>
                      <a:t>   </a:t>
                    </a:r>
                    <a:r>
                      <a:rPr lang="en-US" smtClean="0"/>
                      <a:t>Scope*</a:t>
                    </a:r>
                    <a:endParaRPr lang="en-US"/>
                  </a:p>
                </c:rich>
              </c:tx>
              <c:dLblPos val="t"/>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0-C614-4A4F-AF9D-35A4D058CD0D}"/>
                </c:ext>
                <c:ext xmlns:c15="http://schemas.microsoft.com/office/drawing/2012/chart" uri="{CE6537A1-D6FC-4f65-9D91-7224C49458BB}">
                  <c15:layout/>
                </c:ext>
              </c:extLst>
            </c:dLbl>
            <c:dLbl>
              <c:idx val="1"/>
              <c:delete val="1"/>
              <c:extLst xmlns:c16r2="http://schemas.microsoft.com/office/drawing/2015/06/chart">
                <c:ext xmlns:c16="http://schemas.microsoft.com/office/drawing/2014/chart" uri="{C3380CC4-5D6E-409C-BE32-E72D297353CC}">
                  <c16:uniqueId val="{00000001-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(Sheet1!$C$4,Sheet1!$E$4)</c:f>
              <c:numCache>
                <c:formatCode>m/d/yyyy</c:formatCode>
                <c:ptCount val="2"/>
                <c:pt idx="0">
                  <c:v>42415</c:v>
                </c:pt>
                <c:pt idx="1">
                  <c:v>42417</c:v>
                </c:pt>
              </c:numCache>
            </c:numRef>
          </c:xVal>
          <c:yVal>
            <c:numRef>
              <c:f>(Sheet1!$D$4,Sheet1!$F$4)</c:f>
              <c:numCache>
                <c:formatCode>0.00</c:formatCode>
                <c:ptCount val="2"/>
                <c:pt idx="0">
                  <c:v>6</c:v>
                </c:pt>
                <c:pt idx="1">
                  <c:v>6</c:v>
                </c:pt>
              </c:numCache>
            </c:numRef>
          </c:yVal>
          <c:smooth val="0"/>
          <c:extLst xmlns:c16r2="http://schemas.microsoft.com/office/drawing/2015/06/chart">
            <c:ext xmlns:c16="http://schemas.microsoft.com/office/drawing/2014/chart" uri="{C3380CC4-5D6E-409C-BE32-E72D297353CC}">
              <c16:uniqueId val="{00000002-C614-4A4F-AF9D-35A4D058CD0D}"/>
            </c:ext>
          </c:extLst>
        </c:ser>
        <c:ser>
          <c:idx val="1"/>
          <c:order val="1"/>
          <c:tx>
            <c:strRef>
              <c:f>Sheet1!$A$5</c:f>
              <c:strCache>
                <c:ptCount val="1"/>
                <c:pt idx="0">
                  <c:v>   Analysis/Software Requirements</c:v>
                </c:pt>
              </c:strCache>
            </c:strRef>
          </c:tx>
          <c:spPr>
            <a:ln w="50800">
              <a:solidFill>
                <a:srgbClr val="00B0F0"/>
              </a:solidFill>
            </a:ln>
          </c:spPr>
          <c:marker>
            <c:symbol val="none"/>
          </c:marker>
          <c:dLbls>
            <c:dLbl>
              <c:idx val="0"/>
              <c:layout>
                <c:manualLayout>
                  <c:x val="1.297522377320136E-2"/>
                  <c:y val="-6.0818845877626017E-2"/>
                </c:manualLayout>
              </c:layout>
              <c:tx>
                <c:rich>
                  <a:bodyPr/>
                  <a:lstStyle/>
                  <a:p>
                    <a:r>
                      <a:rPr lang="en-US" dirty="0"/>
                      <a:t>   Analysis/Software </a:t>
                    </a:r>
                    <a:r>
                      <a:rPr lang="en-US" dirty="0" smtClean="0"/>
                      <a:t>Requirements</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3-C614-4A4F-AF9D-35A4D058CD0D}"/>
                </c:ext>
                <c:ext xmlns:c15="http://schemas.microsoft.com/office/drawing/2012/chart" uri="{CE6537A1-D6FC-4f65-9D91-7224C49458BB}">
                  <c15:layout/>
                </c:ext>
              </c:extLst>
            </c:dLbl>
            <c:dLbl>
              <c:idx val="1"/>
              <c:delete val="1"/>
              <c:extLst xmlns:c16r2="http://schemas.microsoft.com/office/drawing/2015/06/chart">
                <c:ext xmlns:c16="http://schemas.microsoft.com/office/drawing/2014/chart" uri="{C3380CC4-5D6E-409C-BE32-E72D297353CC}">
                  <c16:uniqueId val="{00000004-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(Sheet1!$C$5,Sheet1!$E$5)</c:f>
              <c:numCache>
                <c:formatCode>m/d/yyyy</c:formatCode>
                <c:ptCount val="2"/>
                <c:pt idx="0">
                  <c:v>42432</c:v>
                </c:pt>
                <c:pt idx="1">
                  <c:v>42462</c:v>
                </c:pt>
              </c:numCache>
            </c:numRef>
          </c:xVal>
          <c:yVal>
            <c:numRef>
              <c:f>(Sheet1!$D$5,Sheet1!$F$5)</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05-C614-4A4F-AF9D-35A4D058CD0D}"/>
            </c:ext>
          </c:extLst>
        </c:ser>
        <c:ser>
          <c:idx val="3"/>
          <c:order val="2"/>
          <c:tx>
            <c:strRef>
              <c:f>Sheet1!$A$8</c:f>
              <c:strCache>
                <c:ptCount val="1"/>
                <c:pt idx="0">
                  <c:v>   Design, Development, &amp; Testing in four 2-week and 1 1-week sprints</c:v>
                </c:pt>
              </c:strCache>
            </c:strRef>
          </c:tx>
          <c:spPr>
            <a:ln w="50800">
              <a:solidFill>
                <a:srgbClr val="00B0F0"/>
              </a:solidFill>
            </a:ln>
          </c:spPr>
          <c:marker>
            <c:symbol val="none"/>
          </c:marker>
          <c:dLbls>
            <c:dLbl>
              <c:idx val="0"/>
              <c:delete val="1"/>
              <c:extLst xmlns:c16r2="http://schemas.microsoft.com/office/drawing/2015/06/chart">
                <c:ext xmlns:c16="http://schemas.microsoft.com/office/drawing/2014/chart" uri="{C3380CC4-5D6E-409C-BE32-E72D297353CC}">
                  <c16:uniqueId val="{00000006-C614-4A4F-AF9D-35A4D058CD0D}"/>
                </c:ext>
                <c:ext xmlns:c15="http://schemas.microsoft.com/office/drawing/2012/chart" uri="{CE6537A1-D6FC-4f65-9D91-7224C49458BB}"/>
              </c:extLst>
            </c:dLbl>
            <c:dLbl>
              <c:idx val="1"/>
              <c:layout>
                <c:manualLayout>
                  <c:x val="-0.4502109154478966"/>
                  <c:y val="-5.5341110298764012E-2"/>
                </c:manualLayout>
              </c:layout>
              <c:tx>
                <c:rich>
                  <a:bodyPr/>
                  <a:lstStyle/>
                  <a:p>
                    <a:r>
                      <a:rPr lang="en-US" sz="1100" dirty="0"/>
                      <a:t>   Design, Development, &amp; Testing in four 2-week and 1 1-week </a:t>
                    </a:r>
                    <a:r>
                      <a:rPr lang="en-US" sz="1100" dirty="0" smtClean="0"/>
                      <a:t>sprints </a:t>
                    </a:r>
                    <a:r>
                      <a:rPr lang="en-US" sz="11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7-C614-4A4F-AF9D-35A4D058CD0D}"/>
                </c:ext>
                <c:ext xmlns:c15="http://schemas.microsoft.com/office/drawing/2012/chart" uri="{CE6537A1-D6FC-4f65-9D91-7224C49458BB}">
                  <c15:layout/>
                </c:ext>
              </c:extLst>
            </c:dLbl>
            <c:spPr>
              <a:noFill/>
              <a:ln>
                <a:noFill/>
              </a:ln>
              <a:effectLst/>
            </c:spPr>
            <c:txPr>
              <a:bodyPr/>
              <a:lstStyle/>
              <a:p>
                <a:pPr>
                  <a:defRPr sz="1100"/>
                </a:pPr>
                <a:endParaRPr lang="en-US"/>
              </a:p>
            </c:tx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(Sheet1!$C$8,Sheet1!$E$8)</c:f>
              <c:numCache>
                <c:formatCode>m/d/yyyy</c:formatCode>
                <c:ptCount val="2"/>
                <c:pt idx="0">
                  <c:v>42461</c:v>
                </c:pt>
                <c:pt idx="1">
                  <c:v>42481</c:v>
                </c:pt>
              </c:numCache>
            </c:numRef>
          </c:xVal>
          <c:yVal>
            <c:numRef>
              <c:f>(Sheet1!$D$8,Sheet1!$F$8)</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08-C614-4A4F-AF9D-35A4D058CD0D}"/>
            </c:ext>
          </c:extLst>
        </c:ser>
        <c:ser>
          <c:idx val="7"/>
          <c:order val="3"/>
          <c:tx>
            <c:strRef>
              <c:f>Sheet1!$A$14</c:f>
              <c:strCache>
                <c:ptCount val="1"/>
                <c:pt idx="0">
                  <c:v>   Deployment</c:v>
                </c:pt>
              </c:strCache>
            </c:strRef>
          </c:tx>
          <c:spPr>
            <a:ln w="50800">
              <a:solidFill>
                <a:srgbClr val="00B0F0"/>
              </a:solidFill>
            </a:ln>
          </c:spPr>
          <c:marker>
            <c:symbol val="none"/>
          </c:marker>
          <c:dLbls>
            <c:dLbl>
              <c:idx val="0"/>
              <c:layout>
                <c:manualLayout>
                  <c:x val="-4.2797484950995716E-2"/>
                  <c:y val="-3.8626457641849819E-2"/>
                </c:manualLayout>
              </c:layout>
              <c:tx>
                <c:rich>
                  <a:bodyPr/>
                  <a:lstStyle/>
                  <a:p>
                    <a:r>
                      <a:rPr lang="en-US" dirty="0"/>
                      <a:t>   </a:t>
                    </a:r>
                    <a:r>
                      <a:rPr lang="en-US" dirty="0" smtClean="0"/>
                      <a:t>Deployment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9-C614-4A4F-AF9D-35A4D058CD0D}"/>
                </c:ext>
                <c:ext xmlns:c15="http://schemas.microsoft.com/office/drawing/2012/chart" uri="{CE6537A1-D6FC-4f65-9D91-7224C49458BB}">
                  <c15:layout/>
                </c:ext>
              </c:extLst>
            </c:dLbl>
            <c:dLbl>
              <c:idx val="1"/>
              <c:delete val="1"/>
              <c:extLst xmlns:c16r2="http://schemas.microsoft.com/office/drawing/2015/06/chart">
                <c:ext xmlns:c16="http://schemas.microsoft.com/office/drawing/2014/chart" uri="{C3380CC4-5D6E-409C-BE32-E72D297353CC}">
                  <c16:uniqueId val="{0000000A-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(Sheet1!$C$14,Sheet1!$E$14)</c:f>
              <c:numCache>
                <c:formatCode>m/d/yyyy</c:formatCode>
                <c:ptCount val="2"/>
                <c:pt idx="0">
                  <c:v>42479</c:v>
                </c:pt>
                <c:pt idx="1">
                  <c:v>42483</c:v>
                </c:pt>
              </c:numCache>
            </c:numRef>
          </c:xVal>
          <c:yVal>
            <c:numRef>
              <c:f>(Sheet1!$D$14,Sheet1!$F$14)</c:f>
              <c:numCache>
                <c:formatCode>0.00</c:formatCode>
                <c:ptCount val="2"/>
                <c:pt idx="0">
                  <c:v>2</c:v>
                </c:pt>
                <c:pt idx="1">
                  <c:v>2</c:v>
                </c:pt>
              </c:numCache>
            </c:numRef>
          </c:yVal>
          <c:smooth val="0"/>
          <c:extLst xmlns:c16r2="http://schemas.microsoft.com/office/drawing/2015/06/chart">
            <c:ext xmlns:c16="http://schemas.microsoft.com/office/drawing/2014/chart" uri="{C3380CC4-5D6E-409C-BE32-E72D297353CC}">
              <c16:uniqueId val="{0000000B-C614-4A4F-AF9D-35A4D058CD0D}"/>
            </c:ext>
          </c:extLst>
        </c:ser>
        <c:ser>
          <c:idx val="8"/>
          <c:order val="4"/>
          <c:tx>
            <c:strRef>
              <c:f>Sheet1!$A$15</c:f>
              <c:strCache>
                <c:ptCount val="1"/>
                <c:pt idx="0">
                  <c:v>   Post Implementation Review</c:v>
                </c:pt>
              </c:strCache>
            </c:strRef>
          </c:tx>
          <c:spPr>
            <a:ln w="50800">
              <a:solidFill>
                <a:srgbClr val="00B0F0"/>
              </a:solidFill>
            </a:ln>
          </c:spPr>
          <c:marker>
            <c:symbol val="none"/>
          </c:marker>
          <c:dLbls>
            <c:dLbl>
              <c:idx val="0"/>
              <c:delete val="1"/>
              <c:extLst xmlns:c16r2="http://schemas.microsoft.com/office/drawing/2015/06/chart">
                <c:ext xmlns:c16="http://schemas.microsoft.com/office/drawing/2014/chart" uri="{C3380CC4-5D6E-409C-BE32-E72D297353CC}">
                  <c16:uniqueId val="{0000000C-C614-4A4F-AF9D-35A4D058CD0D}"/>
                </c:ext>
                <c:ext xmlns:c15="http://schemas.microsoft.com/office/drawing/2012/chart" uri="{CE6537A1-D6FC-4f65-9D91-7224C49458BB}"/>
              </c:extLst>
            </c:dLbl>
            <c:dLbl>
              <c:idx val="1"/>
              <c:layout/>
              <c:tx>
                <c:rich>
                  <a:bodyPr/>
                  <a:lstStyle/>
                  <a:p>
                    <a:r>
                      <a:rPr lang="en-US"/>
                      <a:t>   Post Implementation </a:t>
                    </a:r>
                    <a:r>
                      <a:rPr lang="en-US" smtClean="0"/>
                      <a:t>Review*</a:t>
                    </a:r>
                    <a:endParaRPr lang="en-US"/>
                  </a:p>
                </c:rich>
              </c:tx>
              <c:dLblPos val="t"/>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D-C614-4A4F-AF9D-35A4D058CD0D}"/>
                </c:ext>
                <c:ext xmlns:c15="http://schemas.microsoft.com/office/drawing/2012/chart" uri="{CE6537A1-D6FC-4f65-9D91-7224C49458BB}">
                  <c15:layout/>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(Sheet1!$C$15,Sheet1!$E$15)</c:f>
              <c:numCache>
                <c:formatCode>m/d/yyyy</c:formatCode>
                <c:ptCount val="2"/>
                <c:pt idx="0">
                  <c:v>42483</c:v>
                </c:pt>
                <c:pt idx="1">
                  <c:v>42486</c:v>
                </c:pt>
              </c:numCache>
            </c:numRef>
          </c:xVal>
          <c:yVal>
            <c:numRef>
              <c:f>(Sheet1!$D$15,Sheet1!$F$15)</c:f>
              <c:numCache>
                <c:formatCode>0.00</c:formatCode>
                <c:ptCount val="2"/>
                <c:pt idx="0">
                  <c:v>1</c:v>
                </c:pt>
                <c:pt idx="1">
                  <c:v>1</c:v>
                </c:pt>
              </c:numCache>
            </c:numRef>
          </c:yVal>
          <c:smooth val="0"/>
          <c:extLst xmlns:c16r2="http://schemas.microsoft.com/office/drawing/2015/06/chart">
            <c:ext xmlns:c16="http://schemas.microsoft.com/office/drawing/2014/chart" uri="{C3380CC4-5D6E-409C-BE32-E72D297353CC}">
              <c16:uniqueId val="{0000000E-C614-4A4F-AF9D-35A4D058CD0D}"/>
            </c:ext>
          </c:extLst>
        </c:ser>
        <c:ser>
          <c:idx val="9"/>
          <c:order val="5"/>
          <c:tx>
            <c:strRef>
              <c:f>Sheet1!$A$16</c:f>
              <c:strCache>
                <c:ptCount val="1"/>
                <c:pt idx="0">
                  <c:v>   Project Due</c:v>
                </c:pt>
              </c:strCache>
            </c:strRef>
          </c:tx>
          <c:spPr>
            <a:ln>
              <a:noFill/>
            </a:ln>
          </c:spPr>
          <c:marker>
            <c:symbol val="diamond"/>
            <c:size val="9"/>
            <c:spPr>
              <a:solidFill>
                <a:srgbClr val="00B050"/>
              </a:solidFill>
            </c:spPr>
          </c:marker>
          <c:dLbls>
            <c:dLbl>
              <c:idx val="0"/>
              <c:layout>
                <c:manualLayout>
                  <c:x val="-6.3857036269730424E-2"/>
                  <c:y val="4.3542811051658803E-2"/>
                </c:manualLayout>
              </c:layout>
              <c:tx>
                <c:rich>
                  <a:bodyPr/>
                  <a:lstStyle/>
                  <a:p>
                    <a:r>
                      <a:rPr lang="en-US" dirty="0"/>
                      <a:t>   Project </a:t>
                    </a:r>
                    <a:r>
                      <a:rPr lang="en-US" dirty="0" smtClean="0"/>
                      <a:t>Due*</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F-C614-4A4F-AF9D-35A4D058CD0D}"/>
                </c:ext>
                <c:ext xmlns:c15="http://schemas.microsoft.com/office/drawing/2012/chart" uri="{CE6537A1-D6FC-4f65-9D91-7224C49458BB}">
                  <c15:layout/>
                </c:ext>
              </c:extLst>
            </c:dLbl>
            <c:dLbl>
              <c:idx val="1"/>
              <c:delete val="1"/>
              <c:extLst xmlns:c16r2="http://schemas.microsoft.com/office/drawing/2015/06/chart">
                <c:ext xmlns:c16="http://schemas.microsoft.com/office/drawing/2014/chart" uri="{C3380CC4-5D6E-409C-BE32-E72D297353CC}">
                  <c16:uniqueId val="{00000010-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(Sheet1!$C$16,Sheet1!$E$16)</c:f>
              <c:numCache>
                <c:formatCode>m/d/yyyy</c:formatCode>
                <c:ptCount val="2"/>
                <c:pt idx="0">
                  <c:v>42490</c:v>
                </c:pt>
                <c:pt idx="1">
                  <c:v>42490</c:v>
                </c:pt>
              </c:numCache>
            </c:numRef>
          </c:xVal>
          <c:yVal>
            <c:numRef>
              <c:f>(Sheet1!$D$16,Sheet1!$F$16)</c:f>
              <c:numCache>
                <c:formatCode>0.00</c:formatCode>
                <c:ptCount val="2"/>
                <c:pt idx="0">
                  <c:v>1</c:v>
                </c:pt>
                <c:pt idx="1">
                  <c:v>1</c:v>
                </c:pt>
              </c:numCache>
            </c:numRef>
          </c:yVal>
          <c:smooth val="0"/>
          <c:extLst xmlns:c16r2="http://schemas.microsoft.com/office/drawing/2015/06/chart">
            <c:ext xmlns:c16="http://schemas.microsoft.com/office/drawing/2014/chart" uri="{C3380CC4-5D6E-409C-BE32-E72D297353CC}">
              <c16:uniqueId val="{00000011-C614-4A4F-AF9D-35A4D058CD0D}"/>
            </c:ext>
          </c:extLst>
        </c:ser>
        <c:ser>
          <c:idx val="10"/>
          <c:order val="6"/>
          <c:tx>
            <c:strRef>
              <c:f>Sheet1!$A$6</c:f>
              <c:strCache>
                <c:ptCount val="1"/>
                <c:pt idx="0">
                  <c:v>   Analysis/Software Requirements</c:v>
                </c:pt>
              </c:strCache>
            </c:strRef>
          </c:tx>
          <c:spPr>
            <a:ln w="50800">
              <a:solidFill>
                <a:srgbClr val="7030A0"/>
              </a:solidFill>
            </a:ln>
          </c:spPr>
          <c:marker>
            <c:symbol val="none"/>
          </c:marker>
          <c:dLbls>
            <c:delete val="1"/>
          </c:dLbls>
          <c:xVal>
            <c:numRef>
              <c:f>(Sheet1!$C$6,Sheet1!$E$6)</c:f>
              <c:numCache>
                <c:formatCode>m/d/yyyy</c:formatCode>
                <c:ptCount val="2"/>
                <c:pt idx="0">
                  <c:v>42418</c:v>
                </c:pt>
                <c:pt idx="1">
                  <c:v>42462</c:v>
                </c:pt>
              </c:numCache>
            </c:numRef>
          </c:xVal>
          <c:yVal>
            <c:numRef>
              <c:f>(Sheet1!$D$7,Sheet1!$F$7)</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12-C614-4A4F-AF9D-35A4D058CD0D}"/>
            </c:ext>
          </c:extLst>
        </c:ser>
        <c:ser>
          <c:idx val="2"/>
          <c:order val="7"/>
          <c:tx>
            <c:strRef>
              <c:f>Sheet1!$A$7</c:f>
              <c:strCache>
                <c:ptCount val="1"/>
                <c:pt idx="0">
                  <c:v>   Project Topic Presentation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3-C614-4A4F-AF9D-35A4D058CD0D}"/>
                </c:ext>
                <c:ext xmlns:c15="http://schemas.microsoft.com/office/drawing/2012/chart" uri="{CE6537A1-D6FC-4f65-9D91-7224C49458BB}"/>
              </c:extLst>
            </c:dLbl>
            <c:dLbl>
              <c:idx val="1"/>
              <c:layout>
                <c:manualLayout>
                  <c:x val="-8.7960072148295168E-2"/>
                  <c:y val="4.9020762297892713E-2"/>
                </c:manualLayout>
              </c:layout>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4-C614-4A4F-AF9D-35A4D058CD0D}"/>
                </c:ext>
                <c:ext xmlns:c15="http://schemas.microsoft.com/office/drawing/2012/chart" uri="{CE6537A1-D6FC-4f65-9D91-7224C49458BB}">
                  <c15:layout/>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(Sheet1!$C$7,Sheet1!$E$7)</c:f>
              <c:numCache>
                <c:formatCode>m/d/yyyy</c:formatCode>
                <c:ptCount val="2"/>
                <c:pt idx="0">
                  <c:v>42421</c:v>
                </c:pt>
                <c:pt idx="1">
                  <c:v>42421</c:v>
                </c:pt>
              </c:numCache>
            </c:numRef>
          </c:xVal>
          <c:yVal>
            <c:numRef>
              <c:f>(Sheet1!$D$7,Sheet1!$F$7)</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15-C614-4A4F-AF9D-35A4D058CD0D}"/>
            </c:ext>
          </c:extLst>
        </c:ser>
        <c:ser>
          <c:idx val="11"/>
          <c:order val="8"/>
          <c:tx>
            <c:strRef>
              <c:f>Sheet1!$A$9</c:f>
              <c:strCache>
                <c:ptCount val="1"/>
                <c:pt idx="0">
                  <c:v>   Design, Development, &amp; Testing in four 2-week sprints - complete</c:v>
                </c:pt>
              </c:strCache>
            </c:strRef>
          </c:tx>
          <c:spPr>
            <a:ln w="50800">
              <a:solidFill>
                <a:srgbClr val="7030A0"/>
              </a:solidFill>
            </a:ln>
          </c:spPr>
          <c:marker>
            <c:symbol val="none"/>
          </c:marker>
          <c:dLbls>
            <c:delete val="1"/>
          </c:dLbls>
          <c:xVal>
            <c:numRef>
              <c:f>(Sheet1!$C$9,Sheet1!$E$9)</c:f>
              <c:numCache>
                <c:formatCode>m/d/yyyy</c:formatCode>
                <c:ptCount val="2"/>
                <c:pt idx="0">
                  <c:v>42425</c:v>
                </c:pt>
                <c:pt idx="1">
                  <c:v>42461</c:v>
                </c:pt>
              </c:numCache>
            </c:numRef>
          </c:xVal>
          <c:yVal>
            <c:numRef>
              <c:f>(Sheet1!$D$9,Sheet1!$F$9)</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16-C614-4A4F-AF9D-35A4D058CD0D}"/>
            </c:ext>
          </c:extLst>
        </c:ser>
        <c:ser>
          <c:idx val="5"/>
          <c:order val="9"/>
          <c:tx>
            <c:strRef>
              <c:f>Sheet1!$A$12</c:f>
              <c:strCache>
                <c:ptCount val="1"/>
                <c:pt idx="0">
                  <c:v>   Documentation</c:v>
                </c:pt>
              </c:strCache>
            </c:strRef>
          </c:tx>
          <c:spPr>
            <a:ln w="50800">
              <a:solidFill>
                <a:srgbClr val="00B0F0"/>
              </a:solidFill>
            </a:ln>
          </c:spPr>
          <c:marker>
            <c:symbol val="none"/>
          </c:marker>
          <c:dLbls>
            <c:dLbl>
              <c:idx val="0"/>
              <c:layout>
                <c:manualLayout>
                  <c:x val="2.6659736760135951E-2"/>
                  <c:y val="-4.1365433264966778E-2"/>
                </c:manualLayout>
              </c:layout>
              <c:tx>
                <c:rich>
                  <a:bodyPr/>
                  <a:lstStyle/>
                  <a:p>
                    <a:r>
                      <a:rPr lang="en-US" dirty="0"/>
                      <a:t>   </a:t>
                    </a:r>
                    <a:r>
                      <a:rPr lang="en-US" dirty="0" smtClean="0"/>
                      <a:t>Documentation</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7-C614-4A4F-AF9D-35A4D058CD0D}"/>
                </c:ext>
                <c:ext xmlns:c15="http://schemas.microsoft.com/office/drawing/2012/chart" uri="{CE6537A1-D6FC-4f65-9D91-7224C49458BB}">
                  <c15:layout/>
                </c:ext>
              </c:extLst>
            </c:dLbl>
            <c:dLbl>
              <c:idx val="1"/>
              <c:delete val="1"/>
              <c:extLst xmlns:c16r2="http://schemas.microsoft.com/office/drawing/2015/06/chart">
                <c:ext xmlns:c16="http://schemas.microsoft.com/office/drawing/2014/chart" uri="{C3380CC4-5D6E-409C-BE32-E72D297353CC}">
                  <c16:uniqueId val="{00000018-C614-4A4F-AF9D-35A4D058CD0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(Sheet1!$C$12,Sheet1!$E$12)</c:f>
              <c:numCache>
                <c:formatCode>m/d/yyyy</c:formatCode>
                <c:ptCount val="2"/>
                <c:pt idx="0">
                  <c:v>42461</c:v>
                </c:pt>
                <c:pt idx="1">
                  <c:v>42478</c:v>
                </c:pt>
              </c:numCache>
            </c:numRef>
          </c:xVal>
          <c:yVal>
            <c:numRef>
              <c:f>(Sheet1!$D$12,Sheet1!$F$12)</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19-C614-4A4F-AF9D-35A4D058CD0D}"/>
            </c:ext>
          </c:extLst>
        </c:ser>
        <c:ser>
          <c:idx val="12"/>
          <c:order val="10"/>
          <c:tx>
            <c:strRef>
              <c:f>Sheet1!$A$11</c:f>
              <c:strCache>
                <c:ptCount val="1"/>
                <c:pt idx="0">
                  <c:v>   Documentation</c:v>
                </c:pt>
              </c:strCache>
            </c:strRef>
          </c:tx>
          <c:spPr>
            <a:ln w="50800">
              <a:solidFill>
                <a:srgbClr val="7030A0"/>
              </a:solidFill>
            </a:ln>
          </c:spPr>
          <c:marker>
            <c:symbol val="none"/>
          </c:marker>
          <c:dLbls>
            <c:delete val="1"/>
          </c:dLbls>
          <c:xVal>
            <c:numRef>
              <c:f>(Sheet1!$C$11,Sheet1!$E$11)</c:f>
              <c:numCache>
                <c:formatCode>m/d/yyyy</c:formatCode>
                <c:ptCount val="2"/>
                <c:pt idx="0">
                  <c:v>42452</c:v>
                </c:pt>
                <c:pt idx="1">
                  <c:v>42471</c:v>
                </c:pt>
              </c:numCache>
            </c:numRef>
          </c:xVal>
          <c:yVal>
            <c:numRef>
              <c:f>(Sheet1!$D$11,Sheet1!$F$11)</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1A-C614-4A4F-AF9D-35A4D058CD0D}"/>
            </c:ext>
          </c:extLst>
        </c:ser>
        <c:ser>
          <c:idx val="6"/>
          <c:order val="11"/>
          <c:tx>
            <c:strRef>
              <c:f>Sheet1!$A$13</c:f>
              <c:strCache>
                <c:ptCount val="1"/>
                <c:pt idx="0">
                  <c:v>   Project Progress Report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B-C614-4A4F-AF9D-35A4D058CD0D}"/>
                </c:ext>
                <c:ext xmlns:c15="http://schemas.microsoft.com/office/drawing/2012/chart" uri="{CE6537A1-D6FC-4f65-9D91-7224C49458BB}"/>
              </c:extLst>
            </c:dLbl>
            <c:dLbl>
              <c:idx val="1"/>
              <c:layout>
                <c:manualLayout>
                  <c:x val="-0.10157564826015883"/>
                  <c:y val="4.4187055262310197E-2"/>
                </c:manualLayout>
              </c:layout>
              <c:tx>
                <c:rich>
                  <a:bodyPr/>
                  <a:lstStyle/>
                  <a:p>
                    <a:r>
                      <a:rPr lang="en-US" dirty="0"/>
                      <a:t>   Project Progress Report </a:t>
                    </a:r>
                    <a:r>
                      <a:rPr lang="en-US" dirty="0" smtClean="0"/>
                      <a:t>Due*</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C-C614-4A4F-AF9D-35A4D058CD0D}"/>
                </c:ext>
                <c:ext xmlns:c15="http://schemas.microsoft.com/office/drawing/2012/chart" uri="{CE6537A1-D6FC-4f65-9D91-7224C49458BB}">
                  <c15:layout/>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(Sheet1!$C$13,Sheet1!$E$13)</c:f>
              <c:numCache>
                <c:formatCode>m/d/yyyy</c:formatCode>
                <c:ptCount val="2"/>
                <c:pt idx="0">
                  <c:v>42471</c:v>
                </c:pt>
                <c:pt idx="1">
                  <c:v>42471</c:v>
                </c:pt>
              </c:numCache>
            </c:numRef>
          </c:xVal>
          <c:yVal>
            <c:numRef>
              <c:f>(Sheet1!$D$13,Sheet1!$F$13)</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1D-C614-4A4F-AF9D-35A4D058CD0D}"/>
            </c:ext>
          </c:extLst>
        </c:ser>
        <c:ser>
          <c:idx val="4"/>
          <c:order val="12"/>
          <c:tx>
            <c:strRef>
              <c:f>Sheet1!$A$10</c:f>
              <c:strCache>
                <c:ptCount val="1"/>
                <c:pt idx="0">
                  <c:v>   Project Progress Report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E-C614-4A4F-AF9D-35A4D058CD0D}"/>
                </c:ext>
                <c:ext xmlns:c15="http://schemas.microsoft.com/office/drawing/2012/chart" uri="{CE6537A1-D6FC-4f65-9D91-7224C49458BB}"/>
              </c:extLst>
            </c:dLbl>
            <c:dLbl>
              <c:idx val="1"/>
              <c:layout>
                <c:manualLayout>
                  <c:x val="-8.3176384230719977E-2"/>
                  <c:y val="5.2833703717916965E-2"/>
                </c:manualLayout>
              </c:layout>
              <c:tx>
                <c:rich>
                  <a:bodyPr/>
                  <a:lstStyle/>
                  <a:p>
                    <a:r>
                      <a:rPr lang="en-US" dirty="0"/>
                      <a:t>   Project Progress Report </a:t>
                    </a:r>
                    <a:r>
                      <a:rPr lang="en-US" dirty="0" smtClean="0"/>
                      <a:t>Due*</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F-C614-4A4F-AF9D-35A4D058CD0D}"/>
                </c:ext>
                <c:ext xmlns:c15="http://schemas.microsoft.com/office/drawing/2012/chart" uri="{CE6537A1-D6FC-4f65-9D91-7224C49458BB}">
                  <c15:layout/>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(Sheet1!$C$10,Sheet1!$E$10)</c:f>
              <c:numCache>
                <c:formatCode>m/d/yyyy</c:formatCode>
                <c:ptCount val="2"/>
                <c:pt idx="0">
                  <c:v>42435</c:v>
                </c:pt>
                <c:pt idx="1">
                  <c:v>42435</c:v>
                </c:pt>
              </c:numCache>
            </c:numRef>
          </c:xVal>
          <c:yVal>
            <c:numRef>
              <c:f>(Sheet1!$D$10,Sheet1!$F$10)</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20-C614-4A4F-AF9D-35A4D058CD0D}"/>
            </c:ext>
          </c:extLst>
        </c:ser>
        <c:dLbls>
          <c:dLblPos val="t"/>
          <c:showLegendKey val="0"/>
          <c:showVal val="1"/>
          <c:showCatName val="0"/>
          <c:showSerName val="0"/>
          <c:showPercent val="0"/>
          <c:showBubbleSize val="0"/>
        </c:dLbls>
        <c:axId val="107403696"/>
        <c:axId val="107404240"/>
      </c:scatterChart>
      <c:valAx>
        <c:axId val="107403696"/>
        <c:scaling>
          <c:orientation val="minMax"/>
        </c:scaling>
        <c:delete val="0"/>
        <c:axPos val="b"/>
        <c:numFmt formatCode="m/d/yyyy" sourceLinked="1"/>
        <c:majorTickMark val="out"/>
        <c:minorTickMark val="none"/>
        <c:tickLblPos val="nextTo"/>
        <c:spPr>
          <a:noFill/>
        </c:spPr>
        <c:txPr>
          <a:bodyPr rot="5400000" vert="horz"/>
          <a:lstStyle/>
          <a:p>
            <a:pPr>
              <a:defRPr/>
            </a:pPr>
            <a:endParaRPr lang="en-US"/>
          </a:p>
        </c:txPr>
        <c:crossAx val="107404240"/>
        <c:crosses val="autoZero"/>
        <c:crossBetween val="midCat"/>
      </c:valAx>
      <c:valAx>
        <c:axId val="107404240"/>
        <c:scaling>
          <c:orientation val="minMax"/>
        </c:scaling>
        <c:delete val="1"/>
        <c:axPos val="l"/>
        <c:majorGridlines>
          <c:spPr>
            <a:ln>
              <a:noFill/>
            </a:ln>
          </c:spPr>
        </c:majorGridlines>
        <c:numFmt formatCode="0.00" sourceLinked="1"/>
        <c:majorTickMark val="out"/>
        <c:minorTickMark val="none"/>
        <c:tickLblPos val="nextTo"/>
        <c:crossAx val="107403696"/>
        <c:crosses val="autoZero"/>
        <c:crossBetween val="midCat"/>
      </c:valAx>
      <c:spPr>
        <a:noFill/>
        <a:ln>
          <a:noFill/>
        </a:ln>
      </c:spPr>
    </c:plotArea>
    <c:plotVisOnly val="1"/>
    <c:dispBlanksAs val="gap"/>
    <c:showDLblsOverMax val="0"/>
  </c:chart>
  <c:txPr>
    <a:bodyPr/>
    <a:lstStyle/>
    <a:p>
      <a:pPr>
        <a:defRPr sz="12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F1EC4-0AE9-4ABA-827F-84879B727577}" type="datetimeFigureOut">
              <a:rPr lang="en-US" smtClean="0"/>
              <a:t>4/6/2016</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BF1C4-A8A4-46A4-960B-68980B6D50C1}" type="slidenum">
              <a:rPr lang="en-US" smtClean="0"/>
              <a:t>‹#›</a:t>
            </a:fld>
            <a:endParaRPr lang="en-US"/>
          </a:p>
        </p:txBody>
      </p:sp>
    </p:spTree>
    <p:extLst>
      <p:ext uri="{BB962C8B-B14F-4D97-AF65-F5344CB8AC3E}">
        <p14:creationId xmlns:p14="http://schemas.microsoft.com/office/powerpoint/2010/main" val="297640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a:t>
            </a:fld>
            <a:endParaRPr lang="en-US"/>
          </a:p>
        </p:txBody>
      </p:sp>
    </p:spTree>
    <p:extLst>
      <p:ext uri="{BB962C8B-B14F-4D97-AF65-F5344CB8AC3E}">
        <p14:creationId xmlns:p14="http://schemas.microsoft.com/office/powerpoint/2010/main" val="4127373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RADV application makes many calls to the FHIR server.  We are exploring ways to</a:t>
            </a:r>
            <a:r>
              <a:rPr lang="en-US" baseline="0" dirty="0" smtClean="0"/>
              <a:t> use caching to reduce this network traffic.  We are also implementing a Google </a:t>
            </a:r>
            <a:r>
              <a:rPr lang="en-US" baseline="0" dirty="0" err="1" smtClean="0"/>
              <a:t>DataStore</a:t>
            </a:r>
            <a:r>
              <a:rPr lang="en-US" baseline="0" dirty="0" smtClean="0"/>
              <a:t>, which will allow us to store lookup tables and other persistent data.  Finally, we are in the process of connecting the charts in the web application to live data from the database system. </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11</a:t>
            </a:fld>
            <a:endParaRPr lang="en-US"/>
          </a:p>
        </p:txBody>
      </p:sp>
    </p:spTree>
    <p:extLst>
      <p:ext uri="{BB962C8B-B14F-4D97-AF65-F5344CB8AC3E}">
        <p14:creationId xmlns:p14="http://schemas.microsoft.com/office/powerpoint/2010/main" val="296468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final slide shows</a:t>
            </a:r>
            <a:r>
              <a:rPr lang="en-US" baseline="0" dirty="0" smtClean="0"/>
              <a:t> the web address of the RADV tool.  You can use this username and password to view the beta version of the software.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12</a:t>
            </a:fld>
            <a:endParaRPr lang="en-US"/>
          </a:p>
        </p:txBody>
      </p:sp>
    </p:spTree>
    <p:extLst>
      <p:ext uri="{BB962C8B-B14F-4D97-AF65-F5344CB8AC3E}">
        <p14:creationId xmlns:p14="http://schemas.microsoft.com/office/powerpoint/2010/main" val="2009540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Items</a:t>
            </a:r>
            <a:r>
              <a:rPr lang="en-US" baseline="0" dirty="0" smtClean="0"/>
              <a:t> to discuss:</a:t>
            </a:r>
          </a:p>
          <a:p>
            <a:r>
              <a:rPr lang="en-US" baseline="0" dirty="0" smtClean="0"/>
              <a:t>This slide presents an updated Gantt chart</a:t>
            </a:r>
          </a:p>
          <a:p>
            <a:r>
              <a:rPr lang="en-US" baseline="0" dirty="0" smtClean="0"/>
              <a:t> </a:t>
            </a:r>
          </a:p>
          <a:p>
            <a:r>
              <a:rPr lang="en-US" baseline="0" dirty="0" smtClean="0"/>
              <a:t>Scope is set until we ensure we make the most of its current reach.</a:t>
            </a:r>
          </a:p>
          <a:p>
            <a:endParaRPr lang="en-US" baseline="0" dirty="0" smtClean="0"/>
          </a:p>
          <a:p>
            <a:r>
              <a:rPr lang="en-US" baseline="0" dirty="0" smtClean="0"/>
              <a:t>The 3  2-week sprints are complete thanks to Augusto, Spiro, and Anja. The 4</a:t>
            </a:r>
            <a:r>
              <a:rPr lang="en-US" baseline="30000" dirty="0" smtClean="0"/>
              <a:t>th</a:t>
            </a:r>
            <a:r>
              <a:rPr lang="en-US" baseline="0" dirty="0" smtClean="0"/>
              <a:t> is underway with a final 1 week spring to correct any remaining bugs. </a:t>
            </a:r>
          </a:p>
          <a:p>
            <a:endParaRPr lang="en-US" baseline="0" dirty="0" smtClean="0"/>
          </a:p>
          <a:p>
            <a:r>
              <a:rPr lang="en-US" baseline="0" dirty="0" smtClean="0"/>
              <a:t>Analysis is complete </a:t>
            </a:r>
          </a:p>
          <a:p>
            <a:r>
              <a:rPr lang="en-US" baseline="0" dirty="0" smtClean="0"/>
              <a:t>Code testing is occurring on a continual basis by Dan and other team members.</a:t>
            </a:r>
          </a:p>
          <a:p>
            <a:r>
              <a:rPr lang="en-US" baseline="0" dirty="0" smtClean="0"/>
              <a:t>Documentation has started and will be completed a week after the 4</a:t>
            </a:r>
            <a:r>
              <a:rPr lang="en-US" baseline="30000" dirty="0" smtClean="0"/>
              <a:t>th</a:t>
            </a:r>
            <a:r>
              <a:rPr lang="en-US" baseline="0" dirty="0" smtClean="0"/>
              <a:t> sprint.</a:t>
            </a:r>
          </a:p>
          <a:p>
            <a:endParaRPr lang="en-US" dirty="0" smtClean="0"/>
          </a:p>
        </p:txBody>
      </p:sp>
      <p:sp>
        <p:nvSpPr>
          <p:cNvPr id="4" name="Slide Number Placeholder 3"/>
          <p:cNvSpPr>
            <a:spLocks noGrp="1"/>
          </p:cNvSpPr>
          <p:nvPr>
            <p:ph type="sldNum" sz="quarter" idx="10"/>
          </p:nvPr>
        </p:nvSpPr>
        <p:spPr/>
        <p:txBody>
          <a:bodyPr/>
          <a:lstStyle/>
          <a:p>
            <a:fld id="{64DBF1C4-A8A4-46A4-960B-68980B6D50C1}" type="slidenum">
              <a:rPr lang="en-US" smtClean="0"/>
              <a:t>2</a:t>
            </a:fld>
            <a:endParaRPr lang="en-US"/>
          </a:p>
        </p:txBody>
      </p:sp>
    </p:spTree>
    <p:extLst>
      <p:ext uri="{BB962C8B-B14F-4D97-AF65-F5344CB8AC3E}">
        <p14:creationId xmlns:p14="http://schemas.microsoft.com/office/powerpoint/2010/main" val="60343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updated architecture diagram reflects changes since the last deliverable, which include the addition of a new data persistence store and the completion of the HCC Process and Data Analytics modules.  In addition, the Chart Rendering module </a:t>
            </a:r>
            <a:r>
              <a:rPr lang="en-US" baseline="0" smtClean="0"/>
              <a:t>is now </a:t>
            </a:r>
            <a:r>
              <a:rPr lang="en-US" baseline="0" dirty="0" smtClean="0"/>
              <a:t>under development.</a:t>
            </a:r>
            <a:endParaRPr lang="en-US" dirty="0" smtClean="0"/>
          </a:p>
        </p:txBody>
      </p:sp>
      <p:sp>
        <p:nvSpPr>
          <p:cNvPr id="4" name="Slide Number Placeholder 3"/>
          <p:cNvSpPr>
            <a:spLocks noGrp="1"/>
          </p:cNvSpPr>
          <p:nvPr>
            <p:ph type="sldNum" sz="quarter" idx="10"/>
          </p:nvPr>
        </p:nvSpPr>
        <p:spPr/>
        <p:txBody>
          <a:bodyPr/>
          <a:lstStyle/>
          <a:p>
            <a:fld id="{64DBF1C4-A8A4-46A4-960B-68980B6D50C1}" type="slidenum">
              <a:rPr lang="en-US" smtClean="0"/>
              <a:t>3</a:t>
            </a:fld>
            <a:endParaRPr lang="en-US"/>
          </a:p>
        </p:txBody>
      </p:sp>
    </p:spTree>
    <p:extLst>
      <p:ext uri="{BB962C8B-B14F-4D97-AF65-F5344CB8AC3E}">
        <p14:creationId xmlns:p14="http://schemas.microsoft.com/office/powerpoint/2010/main" val="1617621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Identity and Authentication interface</a:t>
            </a:r>
          </a:p>
          <a:p>
            <a:r>
              <a:rPr lang="en-US" dirty="0" smtClean="0"/>
              <a:t>Patient</a:t>
            </a:r>
            <a:r>
              <a:rPr lang="en-US" baseline="0" dirty="0" smtClean="0"/>
              <a:t> search interface – search element being the patient’s identification number for the user (provider)</a:t>
            </a:r>
            <a:endParaRPr lang="en-US" dirty="0" smtClean="0"/>
          </a:p>
        </p:txBody>
      </p:sp>
      <p:sp>
        <p:nvSpPr>
          <p:cNvPr id="4" name="Slide Number Placeholder 3"/>
          <p:cNvSpPr>
            <a:spLocks noGrp="1"/>
          </p:cNvSpPr>
          <p:nvPr>
            <p:ph type="sldNum" sz="quarter" idx="10"/>
          </p:nvPr>
        </p:nvSpPr>
        <p:spPr/>
        <p:txBody>
          <a:bodyPr/>
          <a:lstStyle/>
          <a:p>
            <a:fld id="{64DBF1C4-A8A4-46A4-960B-68980B6D50C1}" type="slidenum">
              <a:rPr lang="en-US" smtClean="0"/>
              <a:t>4</a:t>
            </a:fld>
            <a:endParaRPr lang="en-US"/>
          </a:p>
        </p:txBody>
      </p:sp>
    </p:spTree>
    <p:extLst>
      <p:ext uri="{BB962C8B-B14F-4D97-AF65-F5344CB8AC3E}">
        <p14:creationId xmlns:p14="http://schemas.microsoft.com/office/powerpoint/2010/main" val="1606761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Dashboar</a:t>
            </a:r>
            <a:r>
              <a:rPr lang="en-US" baseline="0" dirty="0" smtClean="0"/>
              <a:t>d – </a:t>
            </a:r>
          </a:p>
          <a:p>
            <a:endParaRPr lang="en-US" baseline="0" dirty="0" smtClean="0"/>
          </a:p>
          <a:p>
            <a:r>
              <a:rPr lang="en-US" baseline="0" dirty="0" smtClean="0"/>
              <a:t>Gets a list of candidate HCCs that are updated into a list a missing patient diagnoses for that provider, with the choice of adding, rejecting, or viewing each HCC. </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6</a:t>
            </a:fld>
            <a:endParaRPr lang="en-US"/>
          </a:p>
        </p:txBody>
      </p:sp>
    </p:spTree>
    <p:extLst>
      <p:ext uri="{BB962C8B-B14F-4D97-AF65-F5344CB8AC3E}">
        <p14:creationId xmlns:p14="http://schemas.microsoft.com/office/powerpoint/2010/main" val="2795772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t>
            </a:r>
            <a:r>
              <a:rPr lang="en-US" dirty="0" smtClean="0"/>
              <a:t>Candidate</a:t>
            </a:r>
            <a:r>
              <a:rPr lang="en-US" baseline="0" dirty="0" smtClean="0"/>
              <a:t> HCC interface –</a:t>
            </a:r>
          </a:p>
          <a:p>
            <a:r>
              <a:rPr lang="en-US" sz="2494" baseline="0" dirty="0" smtClean="0"/>
              <a:t>Extracts a list of candidate diagnoses to verify for making the decision to add a candidate diagnosis for a given patient who’s chosen diagnosis is missing in the provider’s list for the patient</a:t>
            </a:r>
            <a:endParaRPr lang="en-US" sz="2494" dirty="0"/>
          </a:p>
        </p:txBody>
      </p:sp>
      <p:sp>
        <p:nvSpPr>
          <p:cNvPr id="4" name="Slide Number Placeholder 3"/>
          <p:cNvSpPr>
            <a:spLocks noGrp="1"/>
          </p:cNvSpPr>
          <p:nvPr>
            <p:ph type="sldNum" sz="quarter" idx="10"/>
          </p:nvPr>
        </p:nvSpPr>
        <p:spPr/>
        <p:txBody>
          <a:bodyPr/>
          <a:lstStyle/>
          <a:p>
            <a:fld id="{64DBF1C4-A8A4-46A4-960B-68980B6D50C1}" type="slidenum">
              <a:rPr lang="en-US" smtClean="0"/>
              <a:t>7</a:t>
            </a:fld>
            <a:endParaRPr lang="en-US"/>
          </a:p>
        </p:txBody>
      </p:sp>
    </p:spTree>
    <p:extLst>
      <p:ext uri="{BB962C8B-B14F-4D97-AF65-F5344CB8AC3E}">
        <p14:creationId xmlns:p14="http://schemas.microsoft.com/office/powerpoint/2010/main" val="2582004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Reject </a:t>
            </a:r>
            <a:r>
              <a:rPr lang="en-US" dirty="0" smtClean="0"/>
              <a:t>Candidate</a:t>
            </a:r>
            <a:r>
              <a:rPr lang="en-US" baseline="0" dirty="0" smtClean="0"/>
              <a:t> HCC interface –</a:t>
            </a:r>
          </a:p>
          <a:p>
            <a:r>
              <a:rPr lang="en-US" sz="1200" baseline="0" dirty="0" smtClean="0"/>
              <a:t>Extracts a list of current candidate diagnoses to verify for making the decision to reject a listed candidate diagnosis for a given patient who’s chosen diagnosis is no longer active.</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8</a:t>
            </a:fld>
            <a:endParaRPr lang="en-US"/>
          </a:p>
        </p:txBody>
      </p:sp>
    </p:spTree>
    <p:extLst>
      <p:ext uri="{BB962C8B-B14F-4D97-AF65-F5344CB8AC3E}">
        <p14:creationId xmlns:p14="http://schemas.microsoft.com/office/powerpoint/2010/main" val="3732087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 Candidate HCC interface</a:t>
            </a:r>
            <a:r>
              <a:rPr lang="en-US" baseline="0" dirty="0" smtClean="0"/>
              <a:t> – </a:t>
            </a:r>
          </a:p>
          <a:p>
            <a:endParaRPr lang="en-US" baseline="0" dirty="0" smtClean="0"/>
          </a:p>
          <a:p>
            <a:r>
              <a:rPr lang="en-US" baseline="0" dirty="0" smtClean="0"/>
              <a:t>Allows the provider to view a specific element of the current list of candidate diagnoses for this patient.</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9</a:t>
            </a:fld>
            <a:endParaRPr lang="en-US"/>
          </a:p>
        </p:txBody>
      </p:sp>
    </p:spTree>
    <p:extLst>
      <p:ext uri="{BB962C8B-B14F-4D97-AF65-F5344CB8AC3E}">
        <p14:creationId xmlns:p14="http://schemas.microsoft.com/office/powerpoint/2010/main" val="3712341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Python’s </a:t>
            </a:r>
            <a:r>
              <a:rPr lang="en-US" dirty="0" err="1" smtClean="0"/>
              <a:t>unittest</a:t>
            </a:r>
            <a:r>
              <a:rPr lang="en-US" baseline="0" dirty="0" smtClean="0"/>
              <a:t> module was used to automate testing.  Test suites have been developed for all of RADVs main modules.  The test cases currently cover 68% of lines of code.  We anticipate code coverage of approximately 85% in the final version of the tool.</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10</a:t>
            </a:fld>
            <a:endParaRPr lang="en-US"/>
          </a:p>
        </p:txBody>
      </p:sp>
    </p:spTree>
    <p:extLst>
      <p:ext uri="{BB962C8B-B14F-4D97-AF65-F5344CB8AC3E}">
        <p14:creationId xmlns:p14="http://schemas.microsoft.com/office/powerpoint/2010/main" val="925080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3" name="Rounded Rectangle 12"/>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ubtitle 8"/>
          <p:cNvSpPr>
            <a:spLocks noGrp="1"/>
          </p:cNvSpPr>
          <p:nvPr>
            <p:ph type="subTitle" idx="1"/>
          </p:nvPr>
        </p:nvSpPr>
        <p:spPr>
          <a:xfrm>
            <a:off x="1295400" y="2667000"/>
            <a:ext cx="6400800" cy="13335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3EAEFB75-4DE4-4DFC-B956-52D01254B927}" type="datetimeFigureOut">
              <a:rPr lang="en-US" smtClean="0"/>
              <a:t>4/6/2016</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AF141AA-43C2-494C-A2D0-12408B6C831A}" type="slidenum">
              <a:rPr lang="en-US" smtClean="0"/>
              <a:t>‹#›</a:t>
            </a:fld>
            <a:endParaRPr lang="en-US"/>
          </a:p>
        </p:txBody>
      </p:sp>
      <p:sp>
        <p:nvSpPr>
          <p:cNvPr id="7" name="Rectangle 6"/>
          <p:cNvSpPr/>
          <p:nvPr/>
        </p:nvSpPr>
        <p:spPr>
          <a:xfrm>
            <a:off x="62933" y="1207753"/>
            <a:ext cx="9021537" cy="1272791"/>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2933" y="1163934"/>
            <a:ext cx="9021537" cy="10048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62933" y="2480542"/>
            <a:ext cx="9021537" cy="9211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457200" y="1254943"/>
            <a:ext cx="8229600" cy="1225021"/>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8"/>
            <a:ext cx="2011680" cy="487627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28867"/>
            <a:ext cx="5562600" cy="48762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
        <p:nvSpPr>
          <p:cNvPr id="8" name="Content Placeholder 7"/>
          <p:cNvSpPr>
            <a:spLocks noGrp="1"/>
          </p:cNvSpPr>
          <p:nvPr>
            <p:ph sz="quarter" idx="1"/>
          </p:nvPr>
        </p:nvSpPr>
        <p:spPr>
          <a:xfrm>
            <a:off x="914400" y="1206500"/>
            <a:ext cx="777240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0" name="Rounded Rectangle 9"/>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722313" y="793751"/>
            <a:ext cx="7772400" cy="1135062"/>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123282"/>
            <a:ext cx="7772400" cy="1115219"/>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EAEFB75-4DE4-4DFC-B956-52D01254B927}" type="datetimeFigureOut">
              <a:rPr lang="en-US" smtClean="0"/>
              <a:t>4/6/2016</a:t>
            </a:fld>
            <a:endParaRPr lang="en-US"/>
          </a:p>
        </p:txBody>
      </p:sp>
      <p:sp>
        <p:nvSpPr>
          <p:cNvPr id="5" name="Footer Placeholder 4"/>
          <p:cNvSpPr>
            <a:spLocks noGrp="1"/>
          </p:cNvSpPr>
          <p:nvPr>
            <p:ph type="ftr" sz="quarter" idx="11"/>
          </p:nvPr>
        </p:nvSpPr>
        <p:spPr>
          <a:xfrm>
            <a:off x="800100" y="5143500"/>
            <a:ext cx="4000500" cy="381000"/>
          </a:xfrm>
        </p:spPr>
        <p:txBody>
          <a:bodyPr/>
          <a:lstStyle/>
          <a:p>
            <a:endParaRPr lang="en-US"/>
          </a:p>
        </p:txBody>
      </p:sp>
      <p:sp>
        <p:nvSpPr>
          <p:cNvPr id="7" name="Rectangle 6"/>
          <p:cNvSpPr/>
          <p:nvPr/>
        </p:nvSpPr>
        <p:spPr>
          <a:xfrm flipV="1">
            <a:off x="69414" y="1980692"/>
            <a:ext cx="9013515"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69148" y="1951231"/>
            <a:ext cx="9013781"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68308" y="2057400"/>
            <a:ext cx="9014621" cy="3810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 name="Slide Number Placeholder 5"/>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3EAEFB75-4DE4-4DFC-B956-52D01254B927}" type="datetimeFigureOut">
              <a:rPr lang="en-US" smtClean="0"/>
              <a:t>4/6/2016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9" name="Content Placeholder 8"/>
          <p:cNvSpPr>
            <a:spLocks noGrp="1"/>
          </p:cNvSpPr>
          <p:nvPr>
            <p:ph sz="quarter" idx="1"/>
          </p:nvPr>
        </p:nvSpPr>
        <p:spPr>
          <a:xfrm>
            <a:off x="914400" y="1206500"/>
            <a:ext cx="374904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206500"/>
            <a:ext cx="374904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27542"/>
            <a:ext cx="7772400" cy="9525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3EAEFB75-4DE4-4DFC-B956-52D01254B927}" type="datetimeFigureOut">
              <a:rPr lang="en-US" smtClean="0"/>
              <a:t>4/6/2016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half" idx="2"/>
          </p:nvPr>
        </p:nvSpPr>
        <p:spPr>
          <a:xfrm>
            <a:off x="914400" y="1873250"/>
            <a:ext cx="3733800" cy="3238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1873250"/>
            <a:ext cx="3733800" cy="3238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EAEFB75-4DE4-4DFC-B956-52D01254B927}" type="datetimeFigureOut">
              <a:rPr lang="en-US" smtClean="0"/>
              <a:t>4/6/2016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EFB75-4DE4-4DFC-B956-52D01254B927}" type="datetimeFigureOut">
              <a:rPr lang="en-US" smtClean="0"/>
              <a:t>4/6/2016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715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9" name="Rounded Rectangle 8"/>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914400" y="227542"/>
            <a:ext cx="7772400" cy="9525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333500"/>
            <a:ext cx="1905000" cy="37465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4/6/2016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quarter" idx="1"/>
          </p:nvPr>
        </p:nvSpPr>
        <p:spPr>
          <a:xfrm>
            <a:off x="2971800" y="1333500"/>
            <a:ext cx="5715000" cy="3746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83792"/>
            <a:ext cx="7315200" cy="435240"/>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4538188"/>
            <a:ext cx="7315200" cy="5715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4/6/2016</a:t>
            </a:fld>
            <a:endParaRPr lang="en-US"/>
          </a:p>
        </p:txBody>
      </p:sp>
      <p:sp>
        <p:nvSpPr>
          <p:cNvPr id="6" name="Footer Placeholder 5"/>
          <p:cNvSpPr>
            <a:spLocks noGrp="1"/>
          </p:cNvSpPr>
          <p:nvPr>
            <p:ph type="ftr" sz="quarter" idx="11"/>
          </p:nvPr>
        </p:nvSpPr>
        <p:spPr>
          <a:xfrm>
            <a:off x="914400" y="5143500"/>
            <a:ext cx="3886200" cy="381000"/>
          </a:xfrm>
        </p:spPr>
        <p:txBody>
          <a:bodyPr/>
          <a:lstStyle/>
          <a:p>
            <a:endParaRPr lang="en-US"/>
          </a:p>
        </p:txBody>
      </p:sp>
      <p:sp>
        <p:nvSpPr>
          <p:cNvPr id="7" name="Slide Number Placeholder 6"/>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
        <p:nvSpPr>
          <p:cNvPr id="11" name="Rectangle 10"/>
          <p:cNvSpPr/>
          <p:nvPr/>
        </p:nvSpPr>
        <p:spPr>
          <a:xfrm flipV="1">
            <a:off x="68307" y="3902962"/>
            <a:ext cx="9006840"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a:xfrm>
            <a:off x="68510" y="3875396"/>
            <a:ext cx="9006639"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Rectangle 12"/>
          <p:cNvSpPr/>
          <p:nvPr/>
        </p:nvSpPr>
        <p:spPr>
          <a:xfrm>
            <a:off x="68512" y="3977688"/>
            <a:ext cx="9006637" cy="4067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 name="Picture Placeholder 2"/>
          <p:cNvSpPr>
            <a:spLocks noGrp="1"/>
          </p:cNvSpPr>
          <p:nvPr>
            <p:ph type="pic" idx="1"/>
          </p:nvPr>
        </p:nvSpPr>
        <p:spPr>
          <a:xfrm>
            <a:off x="68310" y="55563"/>
            <a:ext cx="9001873" cy="3817938"/>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8" name="Rounded Rectangle 7"/>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Title Placeholder 21"/>
          <p:cNvSpPr>
            <a:spLocks noGrp="1"/>
          </p:cNvSpPr>
          <p:nvPr>
            <p:ph type="title"/>
          </p:nvPr>
        </p:nvSpPr>
        <p:spPr>
          <a:xfrm>
            <a:off x="914400" y="228866"/>
            <a:ext cx="7772400" cy="9525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206500"/>
            <a:ext cx="7772400" cy="3810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5159374"/>
            <a:ext cx="2476500" cy="396876"/>
          </a:xfrm>
          <a:prstGeom prst="rect">
            <a:avLst/>
          </a:prstGeom>
        </p:spPr>
        <p:txBody>
          <a:bodyPr anchor="ctr" anchorCtr="0"/>
          <a:lstStyle>
            <a:lvl1pPr algn="r" eaLnBrk="1" latinLnBrk="0" hangingPunct="1">
              <a:defRPr kumimoji="0" sz="1400">
                <a:solidFill>
                  <a:schemeClr val="tx2"/>
                </a:solidFill>
              </a:defRPr>
            </a:lvl1pPr>
          </a:lstStyle>
          <a:p>
            <a:fld id="{3EAEFB75-4DE4-4DFC-B956-52D01254B927}" type="datetimeFigureOut">
              <a:rPr lang="en-US" smtClean="0"/>
              <a:t>4/6/2016</a:t>
            </a:fld>
            <a:endParaRPr lang="en-US"/>
          </a:p>
        </p:txBody>
      </p:sp>
      <p:sp>
        <p:nvSpPr>
          <p:cNvPr id="3" name="Footer Placeholder 2"/>
          <p:cNvSpPr>
            <a:spLocks noGrp="1"/>
          </p:cNvSpPr>
          <p:nvPr>
            <p:ph type="ftr" sz="quarter" idx="3"/>
          </p:nvPr>
        </p:nvSpPr>
        <p:spPr>
          <a:xfrm>
            <a:off x="914400" y="5143500"/>
            <a:ext cx="3962400" cy="3810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5175250"/>
            <a:ext cx="457200" cy="3810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AF141AA-43C2-494C-A2D0-12408B6C831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jrichgels3@gatech.edu" TargetMode="External"/><Relationship Id="rId3" Type="http://schemas.openxmlformats.org/officeDocument/2006/relationships/slideLayout" Target="../slideLayouts/slideLayout1.xml"/><Relationship Id="rId7" Type="http://schemas.openxmlformats.org/officeDocument/2006/relationships/hyperlink" Target="mailto:anjag1993@gmail.com"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spiroganas@gmail.com" TargetMode="External"/><Relationship Id="rId11" Type="http://schemas.openxmlformats.org/officeDocument/2006/relationships/image" Target="../media/image2.png"/><Relationship Id="rId5" Type="http://schemas.openxmlformats.org/officeDocument/2006/relationships/hyperlink" Target="mailto:aburgos3@gatech.edu" TargetMode="External"/><Relationship Id="rId10" Type="http://schemas.openxmlformats.org/officeDocument/2006/relationships/hyperlink" Target="mailto:tmsuidan@gatech.edu" TargetMode="External"/><Relationship Id="rId4" Type="http://schemas.openxmlformats.org/officeDocument/2006/relationships/notesSlide" Target="../notesSlides/notesSlide1.xml"/><Relationship Id="rId9" Type="http://schemas.openxmlformats.org/officeDocument/2006/relationships/hyperlink" Target="mailto:dstoneburner3@gatech.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10.m4a"/><Relationship Id="rId7" Type="http://schemas.openxmlformats.org/officeDocument/2006/relationships/image" Target="../media/image11.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audio" Target="../media/media10.m4a"/><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2.png"/><Relationship Id="rId5" Type="http://schemas.openxmlformats.org/officeDocument/2006/relationships/hyperlink" Target="https://focus-appliance-122323.appspot.com/login" TargetMode="External"/><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686050"/>
            <a:ext cx="6705600" cy="1847850"/>
          </a:xfrm>
        </p:spPr>
        <p:txBody>
          <a:bodyPr>
            <a:normAutofit fontScale="70000" lnSpcReduction="20000"/>
          </a:bodyPr>
          <a:lstStyle/>
          <a:p>
            <a:r>
              <a:rPr lang="en-US" b="1" dirty="0" err="1" smtClean="0"/>
              <a:t>FHIRed</a:t>
            </a:r>
            <a:r>
              <a:rPr lang="en-US" b="1" dirty="0" smtClean="0"/>
              <a:t> UP</a:t>
            </a:r>
          </a:p>
          <a:p>
            <a:r>
              <a:rPr lang="en-US" dirty="0" smtClean="0"/>
              <a:t>Augusto </a:t>
            </a:r>
            <a:r>
              <a:rPr lang="en-US" dirty="0"/>
              <a:t>Burgos </a:t>
            </a:r>
            <a:r>
              <a:rPr lang="en-US" dirty="0" smtClean="0">
                <a:hlinkClick r:id="rId5"/>
              </a:rPr>
              <a:t>aburgos3@gatech.edu</a:t>
            </a:r>
            <a:r>
              <a:rPr lang="en-US" dirty="0"/>
              <a:t/>
            </a:r>
            <a:br>
              <a:rPr lang="en-US" dirty="0"/>
            </a:br>
            <a:r>
              <a:rPr lang="en-US" dirty="0" smtClean="0"/>
              <a:t>Spiro </a:t>
            </a:r>
            <a:r>
              <a:rPr lang="en-US" dirty="0"/>
              <a:t>Ganas </a:t>
            </a:r>
            <a:r>
              <a:rPr lang="en-US" dirty="0" smtClean="0">
                <a:hlinkClick r:id="rId6"/>
              </a:rPr>
              <a:t>spiroganas@gmail.com</a:t>
            </a:r>
            <a:r>
              <a:rPr lang="en-US" dirty="0" smtClean="0"/>
              <a:t/>
            </a:r>
            <a:br>
              <a:rPr lang="en-US" dirty="0" smtClean="0"/>
            </a:br>
            <a:r>
              <a:rPr lang="en-US" dirty="0" smtClean="0"/>
              <a:t>Anja </a:t>
            </a:r>
            <a:r>
              <a:rPr lang="en-US" dirty="0"/>
              <a:t>Guillory </a:t>
            </a:r>
            <a:r>
              <a:rPr lang="en-US" dirty="0" smtClean="0">
                <a:hlinkClick r:id="rId7"/>
              </a:rPr>
              <a:t>anjag1993@gmail.com</a:t>
            </a:r>
            <a:r>
              <a:rPr lang="en-US" dirty="0" smtClean="0"/>
              <a:t/>
            </a:r>
            <a:br>
              <a:rPr lang="en-US" dirty="0" smtClean="0"/>
            </a:br>
            <a:r>
              <a:rPr lang="en-US" dirty="0" smtClean="0"/>
              <a:t>Jamie </a:t>
            </a:r>
            <a:r>
              <a:rPr lang="en-US" dirty="0" err="1"/>
              <a:t>Richgels</a:t>
            </a:r>
            <a:r>
              <a:rPr lang="en-US" dirty="0"/>
              <a:t> </a:t>
            </a:r>
            <a:r>
              <a:rPr lang="en-US" dirty="0" smtClean="0">
                <a:hlinkClick r:id="rId8"/>
              </a:rPr>
              <a:t>jrichgels3@gatech.edu</a:t>
            </a:r>
            <a:r>
              <a:rPr lang="en-US" dirty="0"/>
              <a:t/>
            </a:r>
            <a:br>
              <a:rPr lang="en-US" dirty="0"/>
            </a:br>
            <a:r>
              <a:rPr lang="en-US" dirty="0" smtClean="0"/>
              <a:t>Daniel </a:t>
            </a:r>
            <a:r>
              <a:rPr lang="en-US" dirty="0" err="1"/>
              <a:t>Stoneburner</a:t>
            </a:r>
            <a:r>
              <a:rPr lang="en-US" dirty="0"/>
              <a:t> </a:t>
            </a:r>
            <a:r>
              <a:rPr lang="en-US" dirty="0" smtClean="0">
                <a:hlinkClick r:id="rId9"/>
              </a:rPr>
              <a:t>dstoneburner3@gatech.edu</a:t>
            </a:r>
            <a:r>
              <a:rPr lang="en-US" dirty="0"/>
              <a:t/>
            </a:r>
            <a:br>
              <a:rPr lang="en-US" dirty="0"/>
            </a:br>
            <a:r>
              <a:rPr lang="en-US" dirty="0" smtClean="0"/>
              <a:t>Tala </a:t>
            </a:r>
            <a:r>
              <a:rPr lang="en-US" dirty="0" err="1" smtClean="0"/>
              <a:t>Suidan</a:t>
            </a:r>
            <a:r>
              <a:rPr lang="en-US" dirty="0" smtClean="0"/>
              <a:t> </a:t>
            </a:r>
            <a:r>
              <a:rPr lang="en-US" dirty="0" smtClean="0">
                <a:hlinkClick r:id="rId10"/>
              </a:rPr>
              <a:t>tmsuidan@gatech.edu</a:t>
            </a:r>
            <a:endParaRPr lang="en-US" dirty="0"/>
          </a:p>
        </p:txBody>
      </p:sp>
      <p:sp>
        <p:nvSpPr>
          <p:cNvPr id="2" name="Title 1"/>
          <p:cNvSpPr>
            <a:spLocks noGrp="1"/>
          </p:cNvSpPr>
          <p:nvPr>
            <p:ph type="ctrTitle"/>
          </p:nvPr>
        </p:nvSpPr>
        <p:spPr/>
        <p:txBody>
          <a:bodyPr>
            <a:normAutofit fontScale="90000"/>
          </a:bodyPr>
          <a:lstStyle/>
          <a:p>
            <a:r>
              <a:rPr lang="en-US" dirty="0" smtClean="0">
                <a:solidFill>
                  <a:schemeClr val="bg2"/>
                </a:solidFill>
              </a:rPr>
              <a:t>RADV</a:t>
            </a:r>
            <a:br>
              <a:rPr lang="en-US" dirty="0" smtClean="0">
                <a:solidFill>
                  <a:schemeClr val="bg2"/>
                </a:solidFill>
              </a:rPr>
            </a:br>
            <a:r>
              <a:rPr lang="en-US" dirty="0" smtClean="0">
                <a:solidFill>
                  <a:schemeClr val="bg2"/>
                </a:solidFill>
              </a:rPr>
              <a:t>Risk Adjustment Data Validation Tool</a:t>
            </a:r>
            <a:endParaRPr lang="en-US" dirty="0"/>
          </a:p>
        </p:txBody>
      </p:sp>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3359857385"/>
      </p:ext>
    </p:extLst>
  </p:cSld>
  <p:clrMapOvr>
    <a:masterClrMapping/>
  </p:clrMapOvr>
  <mc:AlternateContent xmlns:mc="http://schemas.openxmlformats.org/markup-compatibility/2006" xmlns:p14="http://schemas.microsoft.com/office/powerpoint/2010/main">
    <mc:Choice Requires="p14">
      <p:transition p14:dur="250" advTm="7363"/>
    </mc:Choice>
    <mc:Fallback xmlns="">
      <p:transition advTm="7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800100"/>
            <a:ext cx="8744004" cy="4724400"/>
          </a:xfrm>
          <a:prstGeom prst="rect">
            <a:avLst/>
          </a:prstGeom>
        </p:spPr>
      </p:pic>
      <p:sp>
        <p:nvSpPr>
          <p:cNvPr id="6" name="Title 1"/>
          <p:cNvSpPr txBox="1">
            <a:spLocks/>
          </p:cNvSpPr>
          <p:nvPr/>
        </p:nvSpPr>
        <p:spPr>
          <a:xfrm>
            <a:off x="3219504" y="168797"/>
            <a:ext cx="2609796"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QA Testing</a:t>
            </a:r>
            <a:endParaRPr lang="en-US" sz="3200" dirty="0"/>
          </a:p>
        </p:txBody>
      </p:sp>
      <p:pic>
        <p:nvPicPr>
          <p:cNvPr id="2" name="Slide #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601200" y="4994476"/>
            <a:ext cx="609600" cy="609600"/>
          </a:xfrm>
          <a:prstGeom prst="rect">
            <a:avLst/>
          </a:prstGeom>
        </p:spPr>
      </p:pic>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4176045461"/>
      </p:ext>
    </p:extLst>
  </p:cSld>
  <p:clrMapOvr>
    <a:masterClrMapping/>
  </p:clrMapOvr>
  <mc:AlternateContent xmlns:mc="http://schemas.openxmlformats.org/markup-compatibility/2006" xmlns:p14="http://schemas.microsoft.com/office/powerpoint/2010/main">
    <mc:Choice Requires="p14">
      <p:transition spd="slow" p14:dur="2000" advTm="13615"/>
    </mc:Choice>
    <mc:Fallback xmlns="">
      <p:transition spd="slow" advTm="13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06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
                </p:tgtEl>
              </p:cMediaNode>
            </p:audio>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20" objId="2"/>
        <p14:stopEvt time="13615" objId="2"/>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smtClean="0"/>
              <a:t>Application speed</a:t>
            </a:r>
          </a:p>
          <a:p>
            <a:r>
              <a:rPr lang="en-US" dirty="0" smtClean="0"/>
              <a:t>Persistent data</a:t>
            </a:r>
          </a:p>
          <a:p>
            <a:r>
              <a:rPr lang="en-US" dirty="0" smtClean="0"/>
              <a:t>Connecting the frontend web application to the backend database tier</a:t>
            </a:r>
          </a:p>
        </p:txBody>
      </p:sp>
      <p:sp>
        <p:nvSpPr>
          <p:cNvPr id="4"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Concerns</a:t>
            </a:r>
            <a:r>
              <a:rPr lang="en-US" sz="3200" dirty="0" smtClean="0"/>
              <a:t> &amp; Other Issues</a:t>
            </a:r>
            <a:endParaRPr lang="en-US" sz="3200" dirty="0"/>
          </a:p>
        </p:txBody>
      </p:sp>
      <p:pic>
        <p:nvPicPr>
          <p:cNvPr id="2" name="Slide #2.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01200" y="5105400"/>
            <a:ext cx="609600" cy="609600"/>
          </a:xfrm>
          <a:prstGeom prst="rect">
            <a:avLst/>
          </a:prstGeom>
        </p:spPr>
      </p:pic>
    </p:spTree>
    <p:extLst>
      <p:ext uri="{BB962C8B-B14F-4D97-AF65-F5344CB8AC3E}">
        <p14:creationId xmlns:p14="http://schemas.microsoft.com/office/powerpoint/2010/main" val="2696256201"/>
      </p:ext>
    </p:extLst>
  </p:cSld>
  <p:clrMapOvr>
    <a:masterClrMapping/>
  </p:clrMapOvr>
  <mc:AlternateContent xmlns:mc="http://schemas.openxmlformats.org/markup-compatibility/2006" xmlns:p14="http://schemas.microsoft.com/office/powerpoint/2010/main">
    <mc:Choice Requires="p14">
      <p:transition p14:dur="250" advTm="18917"/>
    </mc:Choice>
    <mc:Fallback xmlns="">
      <p:transition advTm="18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0" objId="2"/>
        <p14:stopEvt time="18917" objId="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866"/>
            <a:ext cx="7772400" cy="723634"/>
          </a:xfrm>
        </p:spPr>
        <p:txBody>
          <a:bodyPr>
            <a:normAutofit/>
          </a:bodyPr>
          <a:lstStyle/>
          <a:p>
            <a:r>
              <a:rPr lang="en-US" sz="3600" dirty="0" smtClean="0"/>
              <a:t>Beta Version of the RADV Tool</a:t>
            </a:r>
            <a:endParaRPr lang="en-US" dirty="0"/>
          </a:p>
        </p:txBody>
      </p:sp>
      <p:sp>
        <p:nvSpPr>
          <p:cNvPr id="3" name="Content Placeholder 2"/>
          <p:cNvSpPr>
            <a:spLocks noGrp="1"/>
          </p:cNvSpPr>
          <p:nvPr>
            <p:ph sz="quarter" idx="1"/>
          </p:nvPr>
        </p:nvSpPr>
        <p:spPr/>
        <p:txBody>
          <a:bodyPr>
            <a:normAutofit/>
          </a:bodyPr>
          <a:lstStyle/>
          <a:p>
            <a:pPr lvl="1"/>
            <a:endParaRPr lang="en-US" sz="1600" dirty="0" smtClean="0">
              <a:hlinkClick r:id="rId5"/>
            </a:endParaRPr>
          </a:p>
          <a:p>
            <a:pPr lvl="1"/>
            <a:r>
              <a:rPr lang="en-US" dirty="0" smtClean="0">
                <a:hlinkClick r:id="rId5"/>
              </a:rPr>
              <a:t>https</a:t>
            </a:r>
            <a:r>
              <a:rPr lang="en-US" dirty="0">
                <a:hlinkClick r:id="rId5"/>
              </a:rPr>
              <a:t>://</a:t>
            </a:r>
            <a:r>
              <a:rPr lang="en-US" dirty="0" smtClean="0">
                <a:hlinkClick r:id="rId5"/>
              </a:rPr>
              <a:t>focus-appliance-122323.appspot.com/login</a:t>
            </a:r>
            <a:endParaRPr lang="en-US" dirty="0" smtClean="0"/>
          </a:p>
          <a:p>
            <a:pPr lvl="1"/>
            <a:r>
              <a:rPr lang="en-US" dirty="0" smtClean="0"/>
              <a:t>Login</a:t>
            </a:r>
            <a:r>
              <a:rPr lang="en-US" dirty="0"/>
              <a:t>:  </a:t>
            </a:r>
            <a:r>
              <a:rPr lang="en-US" dirty="0" err="1" smtClean="0"/>
              <a:t>FHIRedUp</a:t>
            </a:r>
            <a:endParaRPr lang="en-US" dirty="0" smtClean="0"/>
          </a:p>
          <a:p>
            <a:pPr lvl="1"/>
            <a:r>
              <a:rPr lang="en-US" dirty="0" smtClean="0"/>
              <a:t>Password: </a:t>
            </a:r>
            <a:r>
              <a:rPr lang="en-US" dirty="0"/>
              <a:t> PjV7kGTD</a:t>
            </a:r>
          </a:p>
          <a:p>
            <a:endParaRPr lang="en-US" dirty="0"/>
          </a:p>
        </p:txBody>
      </p:sp>
      <p:pic>
        <p:nvPicPr>
          <p:cNvPr id="4" name="Slide #3.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01200" y="5105400"/>
            <a:ext cx="609600" cy="609600"/>
          </a:xfrm>
          <a:prstGeom prst="rect">
            <a:avLst/>
          </a:prstGeom>
        </p:spPr>
      </p:pic>
    </p:spTree>
    <p:extLst>
      <p:ext uri="{BB962C8B-B14F-4D97-AF65-F5344CB8AC3E}">
        <p14:creationId xmlns:p14="http://schemas.microsoft.com/office/powerpoint/2010/main" val="2183040695"/>
      </p:ext>
    </p:extLst>
  </p:cSld>
  <p:clrMapOvr>
    <a:masterClrMapping/>
  </p:clrMapOvr>
  <mc:AlternateContent xmlns:mc="http://schemas.openxmlformats.org/markup-compatibility/2006" xmlns:p14="http://schemas.microsoft.com/office/powerpoint/2010/main">
    <mc:Choice Requires="p14">
      <p:transition p14:dur="250" advTm="8358"/>
    </mc:Choice>
    <mc:Fallback xmlns="">
      <p:transition advTm="8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0" objId="4"/>
        <p14:stopEvt time="8107" objId="4"/>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4947800"/>
            <a:ext cx="8991600" cy="584775"/>
          </a:xfrm>
          <a:prstGeom prst="rect">
            <a:avLst/>
          </a:prstGeom>
          <a:noFill/>
        </p:spPr>
        <p:txBody>
          <a:bodyPr wrap="square" rtlCol="0">
            <a:spAutoFit/>
          </a:bodyPr>
          <a:lstStyle/>
          <a:p>
            <a:r>
              <a:rPr lang="en-US" sz="1600" dirty="0">
                <a:latin typeface="+mj-lt"/>
              </a:rPr>
              <a:t>*  All team members involved 	† - Developers and testers involved      ‡ - Business Analysts involved</a:t>
            </a:r>
          </a:p>
          <a:p>
            <a:r>
              <a:rPr lang="en-US" sz="1600" dirty="0">
                <a:latin typeface="+mj-lt"/>
              </a:rPr>
              <a:t>Milestones and tasks in </a:t>
            </a:r>
            <a:r>
              <a:rPr lang="en-US" sz="1600" dirty="0">
                <a:solidFill>
                  <a:srgbClr val="7030A0"/>
                </a:solidFill>
                <a:latin typeface="+mj-lt"/>
              </a:rPr>
              <a:t>purple</a:t>
            </a:r>
            <a:r>
              <a:rPr lang="en-US" sz="1600" dirty="0">
                <a:latin typeface="+mj-lt"/>
              </a:rPr>
              <a:t> and </a:t>
            </a:r>
            <a:r>
              <a:rPr lang="en-US" sz="1600" dirty="0">
                <a:solidFill>
                  <a:srgbClr val="002060"/>
                </a:solidFill>
                <a:latin typeface="+mj-lt"/>
              </a:rPr>
              <a:t>dark blue</a:t>
            </a:r>
            <a:r>
              <a:rPr lang="en-US" sz="1600" dirty="0">
                <a:latin typeface="+mj-lt"/>
              </a:rPr>
              <a:t> are complete. Remainder are in progress or in the future</a:t>
            </a:r>
          </a:p>
        </p:txBody>
      </p:sp>
      <p:sp>
        <p:nvSpPr>
          <p:cNvPr id="8"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Updated</a:t>
            </a:r>
            <a:r>
              <a:rPr lang="en-US" sz="3200" dirty="0" smtClean="0"/>
              <a:t> Gantt Chart</a:t>
            </a:r>
            <a:endParaRPr lang="en-US" sz="3200" dirty="0"/>
          </a:p>
        </p:txBody>
      </p:sp>
      <p:graphicFrame>
        <p:nvGraphicFramePr>
          <p:cNvPr id="7" name="Chart 6"/>
          <p:cNvGraphicFramePr>
            <a:graphicFrameLocks/>
          </p:cNvGraphicFramePr>
          <p:nvPr>
            <p:extLst>
              <p:ext uri="{D42A27DB-BD31-4B8C-83A1-F6EECF244321}">
                <p14:modId xmlns:p14="http://schemas.microsoft.com/office/powerpoint/2010/main" val="3121603901"/>
              </p:ext>
            </p:extLst>
          </p:nvPr>
        </p:nvGraphicFramePr>
        <p:xfrm>
          <a:off x="430530" y="539115"/>
          <a:ext cx="8282940" cy="4299585"/>
        </p:xfrm>
        <a:graphic>
          <a:graphicData uri="http://schemas.openxmlformats.org/drawingml/2006/chart">
            <c:chart xmlns:c="http://schemas.openxmlformats.org/drawingml/2006/chart" xmlns:r="http://schemas.openxmlformats.org/officeDocument/2006/relationships" r:id="rId5"/>
          </a:graphicData>
        </a:graphic>
      </p:graphicFrame>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1153010175"/>
      </p:ext>
    </p:extLst>
  </p:cSld>
  <p:clrMapOvr>
    <a:masterClrMapping/>
  </p:clrMapOvr>
  <mc:AlternateContent xmlns:mc="http://schemas.openxmlformats.org/markup-compatibility/2006" xmlns:p14="http://schemas.microsoft.com/office/powerpoint/2010/main">
    <mc:Choice Requires="p14">
      <p:transition p14:dur="250" advTm="18727"/>
    </mc:Choice>
    <mc:Fallback xmlns="">
      <p:transition advTm="18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762000" y="190500"/>
            <a:ext cx="8153400" cy="4572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800" dirty="0" smtClean="0"/>
              <a:t>Updated</a:t>
            </a:r>
            <a:r>
              <a:rPr lang="en-US" sz="2400" dirty="0" smtClean="0"/>
              <a:t> </a:t>
            </a:r>
            <a:r>
              <a:rPr lang="en-US" sz="2400" dirty="0" smtClean="0"/>
              <a:t>RADV Architecture</a:t>
            </a:r>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571500"/>
            <a:ext cx="7010400" cy="5044152"/>
          </a:xfrm>
          <a:prstGeom prst="rect">
            <a:avLst/>
          </a:prstGeom>
        </p:spPr>
      </p:pic>
    </p:spTree>
    <p:extLst>
      <p:ext uri="{BB962C8B-B14F-4D97-AF65-F5344CB8AC3E}">
        <p14:creationId xmlns:p14="http://schemas.microsoft.com/office/powerpoint/2010/main" val="3227512247"/>
      </p:ext>
    </p:extLst>
  </p:cSld>
  <p:clrMapOvr>
    <a:masterClrMapping/>
  </p:clrMapOvr>
  <mc:AlternateContent xmlns:mc="http://schemas.openxmlformats.org/markup-compatibility/2006" xmlns:p14="http://schemas.microsoft.com/office/powerpoint/2010/main">
    <mc:Choice Requires="p14">
      <p:transition p14:dur="250" advTm="18727"/>
    </mc:Choice>
    <mc:Fallback xmlns="">
      <p:transition advTm="18727"/>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stretch>
            <a:fillRect/>
          </a:stretch>
        </p:blipFill>
        <p:spPr>
          <a:xfrm>
            <a:off x="533400" y="723900"/>
            <a:ext cx="3433653" cy="4191000"/>
          </a:xfrm>
          <a:prstGeom prst="rect">
            <a:avLst/>
          </a:prstGeom>
        </p:spPr>
      </p:pic>
      <p:pic>
        <p:nvPicPr>
          <p:cNvPr id="6" name="Picture 5"/>
          <p:cNvPicPr>
            <a:picLocks noChangeAspect="1"/>
          </p:cNvPicPr>
          <p:nvPr/>
        </p:nvPicPr>
        <p:blipFill>
          <a:blip r:embed="rId6"/>
          <a:stretch>
            <a:fillRect/>
          </a:stretch>
        </p:blipFill>
        <p:spPr>
          <a:xfrm>
            <a:off x="4267200" y="706244"/>
            <a:ext cx="4340757" cy="411480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1144493660"/>
      </p:ext>
    </p:extLst>
  </p:cSld>
  <p:clrMapOvr>
    <a:masterClrMapping/>
  </p:clrMapOvr>
  <mc:AlternateContent xmlns:mc="http://schemas.openxmlformats.org/markup-compatibility/2006" xmlns:p14="http://schemas.microsoft.com/office/powerpoint/2010/main">
    <mc:Choice Requires="p14">
      <p:transition spd="slow" p14:dur="2000" advTm="7479"/>
    </mc:Choice>
    <mc:Fallback xmlns="">
      <p:transition spd="slow" advTm="7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295400" y="114300"/>
            <a:ext cx="6858000" cy="5339114"/>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1949008584"/>
      </p:ext>
    </p:extLst>
  </p:cSld>
  <p:clrMapOvr>
    <a:masterClrMapping/>
  </p:clrMapOvr>
  <mc:AlternateContent xmlns:mc="http://schemas.openxmlformats.org/markup-compatibility/2006" xmlns:p14="http://schemas.microsoft.com/office/powerpoint/2010/main">
    <mc:Choice Requires="p14">
      <p:transition spd="slow" p14:dur="2000" advTm="9636"/>
    </mc:Choice>
    <mc:Fallback xmlns="">
      <p:transition spd="slow" advTm="9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stretch>
            <a:fillRect/>
          </a:stretch>
        </p:blipFill>
        <p:spPr>
          <a:xfrm>
            <a:off x="1371600" y="114299"/>
            <a:ext cx="5943600" cy="5488345"/>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1949008584"/>
      </p:ext>
    </p:extLst>
  </p:cSld>
  <p:clrMapOvr>
    <a:masterClrMapping/>
  </p:clrMapOvr>
  <mc:AlternateContent xmlns:mc="http://schemas.openxmlformats.org/markup-compatibility/2006" xmlns:p14="http://schemas.microsoft.com/office/powerpoint/2010/main">
    <mc:Choice Requires="p14">
      <p:transition spd="slow" p14:dur="2000" advTm="27285"/>
    </mc:Choice>
    <mc:Fallback xmlns="">
      <p:transition spd="slow" advTm="27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1066800" y="114301"/>
            <a:ext cx="6895692" cy="541020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147723909"/>
      </p:ext>
    </p:extLst>
  </p:cSld>
  <p:clrMapOvr>
    <a:masterClrMapping/>
  </p:clrMapOvr>
  <mc:AlternateContent xmlns:mc="http://schemas.openxmlformats.org/markup-compatibility/2006" xmlns:p14="http://schemas.microsoft.com/office/powerpoint/2010/main">
    <mc:Choice Requires="p14">
      <p:transition spd="slow" p14:dur="2000" advTm="9508"/>
    </mc:Choice>
    <mc:Fallback xmlns="">
      <p:transition spd="slow" advTm="9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1143000" y="114300"/>
            <a:ext cx="6780348" cy="5476875"/>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147723909"/>
      </p:ext>
    </p:extLst>
  </p:cSld>
  <p:clrMapOvr>
    <a:masterClrMapping/>
  </p:clrMapOvr>
  <mc:AlternateContent xmlns:mc="http://schemas.openxmlformats.org/markup-compatibility/2006" xmlns:p14="http://schemas.microsoft.com/office/powerpoint/2010/main">
    <mc:Choice Requires="p14">
      <p:transition spd="slow" p14:dur="2000" advTm="12118"/>
    </mc:Choice>
    <mc:Fallback xmlns="">
      <p:transition spd="slow" advTm="12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1143000" y="190500"/>
            <a:ext cx="6562665" cy="527685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147723909"/>
      </p:ext>
    </p:extLst>
  </p:cSld>
  <p:clrMapOvr>
    <a:masterClrMapping/>
  </p:clrMapOvr>
  <mc:AlternateContent xmlns:mc="http://schemas.openxmlformats.org/markup-compatibility/2006" xmlns:p14="http://schemas.microsoft.com/office/powerpoint/2010/main">
    <mc:Choice Requires="p14">
      <p:transition spd="slow" p14:dur="2000" advTm="8833"/>
    </mc:Choice>
    <mc:Fallback xmlns="">
      <p:transition spd="slow" advTm="8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1990</TotalTime>
  <Words>546</Words>
  <Application>Microsoft Office PowerPoint</Application>
  <PresentationFormat>On-screen Show (16:10)</PresentationFormat>
  <Paragraphs>64</Paragraphs>
  <Slides>12</Slides>
  <Notes>11</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Franklin Gothic Book</vt:lpstr>
      <vt:lpstr>Perpetua</vt:lpstr>
      <vt:lpstr>Wingdings 2</vt:lpstr>
      <vt:lpstr>Equity</vt:lpstr>
      <vt:lpstr>RADV Risk Adjustment Data Validation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Beta Version of the RADV Tool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 Risk Adjustment  EHR Data Validation Tool</dc:title>
  <dc:creator>Ganas, Spiro</dc:creator>
  <cp:lastModifiedBy>Jamie Richgels</cp:lastModifiedBy>
  <cp:revision>87</cp:revision>
  <cp:lastPrinted>2016-03-13T23:01:35Z</cp:lastPrinted>
  <dcterms:created xsi:type="dcterms:W3CDTF">2016-03-03T13:39:38Z</dcterms:created>
  <dcterms:modified xsi:type="dcterms:W3CDTF">2016-04-06T13:16:50Z</dcterms:modified>
</cp:coreProperties>
</file>